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1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70" r:id="rId10"/>
    <p:sldId id="271" r:id="rId11"/>
    <p:sldId id="272" r:id="rId12"/>
    <p:sldId id="266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CA58955-3CF0-DC42-AB9F-0828207D3EB0}" type="datetimeFigureOut">
              <a:rPr lang="en-US" smtClean="0"/>
              <a:t>15-02-19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7A0DE36-842B-CC47-9D69-4216B2D3ED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015889"/>
            <a:ext cx="6477000" cy="19141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471" y="1303386"/>
            <a:ext cx="6477000" cy="1174088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 smtClean="0">
                <a:latin typeface="+mj-lt"/>
              </a:rPr>
              <a:t>Poetry </a:t>
            </a:r>
            <a:endParaRPr lang="en-US" sz="66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338" y="3160147"/>
            <a:ext cx="5488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“Painting is silent poetry, and poetry is painting that speaks.” </a:t>
            </a:r>
          </a:p>
          <a:p>
            <a:r>
              <a:rPr lang="en-US" sz="3600" b="1" dirty="0" smtClean="0"/>
              <a:t>– Plutarch </a:t>
            </a:r>
            <a:r>
              <a:rPr lang="en-US" sz="2400" b="1" dirty="0" smtClean="0"/>
              <a:t>(Greek historian, later became Roman citizen)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24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 example concrete poetry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7" y="461850"/>
            <a:ext cx="7638773" cy="59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3" y="572229"/>
            <a:ext cx="8324801" cy="58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704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4181"/>
            <a:ext cx="7313613" cy="868362"/>
          </a:xfrm>
        </p:spPr>
        <p:txBody>
          <a:bodyPr/>
          <a:lstStyle/>
          <a:p>
            <a:r>
              <a:rPr lang="en-US" sz="4400" b="1" dirty="0" smtClean="0"/>
              <a:t>But what is the structure of concrete poetry?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20" y="1656688"/>
            <a:ext cx="8295052" cy="520131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FREE VERSE!</a:t>
            </a:r>
          </a:p>
          <a:p>
            <a:r>
              <a:rPr lang="en-US" sz="3600" b="1" dirty="0" smtClean="0"/>
              <a:t>Definition: </a:t>
            </a:r>
            <a:r>
              <a:rPr lang="en-US" sz="3600" dirty="0" smtClean="0"/>
              <a:t>No rules! 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smtClean="0">
                <a:sym typeface="Wingdings"/>
              </a:rPr>
              <a:t> </a:t>
            </a:r>
            <a:r>
              <a:rPr lang="en-US" sz="3600" dirty="0" smtClean="0"/>
              <a:t>No rules regarding form, rhyme, or</a:t>
            </a:r>
            <a:br>
              <a:rPr lang="en-US" sz="3600" dirty="0" smtClean="0"/>
            </a:br>
            <a:r>
              <a:rPr lang="en-US" sz="3600" dirty="0" smtClean="0"/>
              <a:t>     rhythm.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6944"/>
            <a:ext cx="9144000" cy="26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4879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750376" y="481094"/>
            <a:ext cx="7477637" cy="5079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Now it’s </a:t>
            </a:r>
            <a:r>
              <a:rPr lang="en-US" sz="6600" dirty="0" smtClean="0">
                <a:solidFill>
                  <a:srgbClr val="FF0000"/>
                </a:solidFill>
              </a:rPr>
              <a:t>YOUR </a:t>
            </a:r>
            <a:r>
              <a:rPr lang="en-US" sz="6600" dirty="0" smtClean="0"/>
              <a:t>turn!</a:t>
            </a:r>
          </a:p>
          <a:p>
            <a:pPr marL="0" indent="0" algn="ctr">
              <a:buNone/>
            </a:pPr>
            <a:r>
              <a:rPr lang="en-US" sz="6600" dirty="0" smtClean="0"/>
              <a:t>                  What is </a:t>
            </a:r>
            <a:br>
              <a:rPr lang="en-US" sz="6600" dirty="0" smtClean="0"/>
            </a:br>
            <a:r>
              <a:rPr lang="en-US" sz="6600" dirty="0" smtClean="0"/>
              <a:t>                   your        </a:t>
            </a:r>
            <a:br>
              <a:rPr lang="en-US" sz="6600" dirty="0" smtClean="0"/>
            </a:br>
            <a:r>
              <a:rPr lang="en-US" sz="6600" dirty="0" smtClean="0"/>
              <a:t>                    </a:t>
            </a:r>
            <a:r>
              <a:rPr lang="en-US" sz="6600" dirty="0" smtClean="0">
                <a:solidFill>
                  <a:srgbClr val="FF0000"/>
                </a:solidFill>
              </a:rPr>
              <a:t>VERSE</a:t>
            </a:r>
            <a:r>
              <a:rPr lang="en-US" sz="6600" dirty="0" smtClean="0"/>
              <a:t>?  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4" y="2507466"/>
            <a:ext cx="4445087" cy="3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58" y="310991"/>
            <a:ext cx="8413935" cy="6193905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3600" b="1" dirty="0"/>
              <a:t>Tips: </a:t>
            </a:r>
            <a:r>
              <a:rPr lang="en-US" sz="3600" dirty="0"/>
              <a:t>Carefully chosen words can help you create a poem that sounds like the situation, emotion, or object you are trying to </a:t>
            </a:r>
            <a:r>
              <a:rPr lang="en-US" sz="3600" dirty="0" smtClean="0"/>
              <a:t>portray.</a:t>
            </a:r>
          </a:p>
          <a:p>
            <a:pPr>
              <a:buFont typeface="Arial"/>
              <a:buChar char="•"/>
            </a:pPr>
            <a:r>
              <a:rPr lang="en-US" sz="3600" dirty="0" smtClean="0">
                <a:sym typeface="Wingdings"/>
              </a:rPr>
              <a:t>S</a:t>
            </a:r>
            <a:r>
              <a:rPr lang="en-US" sz="3600" dirty="0" smtClean="0"/>
              <a:t>hort </a:t>
            </a:r>
            <a:r>
              <a:rPr lang="en-US" sz="3600" dirty="0"/>
              <a:t>words with sharp consonants cause the reader to stop-and- go in a choppy rhythm: Cut, bash, stop, kick, lick, bite, punch, jump, stick, kiss. Use these types of short words when you want to show excitement. 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Longer </a:t>
            </a:r>
            <a:r>
              <a:rPr lang="en-US" sz="3600" dirty="0"/>
              <a:t>words with soft sounds cause the reader to slow down. Use them when you want to show pause, tension, laziness, rest.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763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9288"/>
            <a:ext cx="7313613" cy="868362"/>
          </a:xfrm>
        </p:spPr>
        <p:txBody>
          <a:bodyPr/>
          <a:lstStyle/>
          <a:p>
            <a:r>
              <a:rPr lang="en-US" dirty="0" smtClean="0"/>
              <a:t>Some Poetic Devices…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6" y="1371601"/>
            <a:ext cx="8254132" cy="50173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Alliteration: </a:t>
            </a: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repetition</a:t>
            </a:r>
            <a:r>
              <a:rPr lang="en-US" sz="3200" dirty="0" smtClean="0"/>
              <a:t> of </a:t>
            </a:r>
            <a:r>
              <a:rPr lang="en-US" sz="3200" dirty="0" smtClean="0">
                <a:solidFill>
                  <a:srgbClr val="FF0000"/>
                </a:solidFill>
              </a:rPr>
              <a:t>initial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consonant</a:t>
            </a:r>
            <a:r>
              <a:rPr lang="en-US" sz="3200" dirty="0" smtClean="0"/>
              <a:t> sounds.</a:t>
            </a:r>
          </a:p>
          <a:p>
            <a:r>
              <a:rPr lang="en-US" sz="3200" b="1" dirty="0" smtClean="0"/>
              <a:t>Assonance: </a:t>
            </a: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repetition</a:t>
            </a:r>
            <a:r>
              <a:rPr lang="en-US" sz="3200" dirty="0" smtClean="0"/>
              <a:t> of </a:t>
            </a:r>
            <a:r>
              <a:rPr lang="en-US" sz="3200" dirty="0" smtClean="0">
                <a:solidFill>
                  <a:srgbClr val="FF0000"/>
                </a:solidFill>
              </a:rPr>
              <a:t>vowel</a:t>
            </a:r>
            <a:r>
              <a:rPr lang="en-US" sz="3200" dirty="0" smtClean="0"/>
              <a:t> sounds.</a:t>
            </a:r>
          </a:p>
          <a:p>
            <a:r>
              <a:rPr lang="en-US" sz="3200" b="1" dirty="0" smtClean="0"/>
              <a:t>Imagery: </a:t>
            </a:r>
            <a:r>
              <a:rPr lang="en-US" sz="3200" dirty="0" smtClean="0"/>
              <a:t>Words or phrases that </a:t>
            </a:r>
            <a:r>
              <a:rPr lang="en-US" sz="3200" dirty="0" smtClean="0">
                <a:solidFill>
                  <a:srgbClr val="FF0000"/>
                </a:solidFill>
              </a:rPr>
              <a:t>appeal</a:t>
            </a:r>
            <a:r>
              <a:rPr lang="en-US" sz="3200" dirty="0" smtClean="0"/>
              <a:t> to any </a:t>
            </a:r>
            <a:r>
              <a:rPr lang="en-US" sz="3200" dirty="0" smtClean="0">
                <a:solidFill>
                  <a:srgbClr val="FF0000"/>
                </a:solidFill>
              </a:rPr>
              <a:t>sense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Metaphor: </a:t>
            </a:r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FF0000"/>
                </a:solidFill>
              </a:rPr>
              <a:t>comparison</a:t>
            </a:r>
            <a:r>
              <a:rPr lang="en-US" sz="3200" dirty="0" smtClean="0"/>
              <a:t> between two objects with the intent of giving </a:t>
            </a:r>
            <a:r>
              <a:rPr lang="en-US" sz="3200" dirty="0" smtClean="0">
                <a:solidFill>
                  <a:srgbClr val="FF0000"/>
                </a:solidFill>
              </a:rPr>
              <a:t>clearer meaning </a:t>
            </a:r>
            <a:r>
              <a:rPr lang="en-US" sz="3200" dirty="0" smtClean="0"/>
              <a:t>to one of them. </a:t>
            </a:r>
          </a:p>
        </p:txBody>
      </p:sp>
    </p:spTree>
    <p:extLst>
      <p:ext uri="{BB962C8B-B14F-4D97-AF65-F5344CB8AC3E}">
        <p14:creationId xmlns:p14="http://schemas.microsoft.com/office/powerpoint/2010/main" val="42512592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50" y="635045"/>
            <a:ext cx="8215651" cy="5965569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Onomatopoeia</a:t>
            </a:r>
            <a:r>
              <a:rPr lang="en-US" sz="3200" dirty="0"/>
              <a:t>: The use of </a:t>
            </a:r>
            <a:r>
              <a:rPr lang="en-US" sz="3200" dirty="0" smtClean="0">
                <a:solidFill>
                  <a:srgbClr val="FF0000"/>
                </a:solidFill>
              </a:rPr>
              <a:t>words,</a:t>
            </a:r>
            <a:r>
              <a:rPr lang="en-US" sz="3200" dirty="0" smtClean="0"/>
              <a:t> </a:t>
            </a:r>
            <a:r>
              <a:rPr lang="en-US" sz="3200" dirty="0"/>
              <a:t>which </a:t>
            </a:r>
            <a:r>
              <a:rPr lang="en-US" sz="3200" dirty="0">
                <a:solidFill>
                  <a:srgbClr val="FF0000"/>
                </a:solidFill>
              </a:rPr>
              <a:t>imitate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sound</a:t>
            </a:r>
            <a:r>
              <a:rPr lang="en-US" sz="3200" dirty="0"/>
              <a:t>.</a:t>
            </a:r>
          </a:p>
          <a:p>
            <a:r>
              <a:rPr lang="en-US" sz="3200" b="1" dirty="0"/>
              <a:t>Personification</a:t>
            </a:r>
            <a:r>
              <a:rPr lang="en-US" sz="3200" dirty="0"/>
              <a:t>: A figure of </a:t>
            </a:r>
            <a:r>
              <a:rPr lang="en-US" sz="3200" dirty="0" smtClean="0"/>
              <a:t>speech, </a:t>
            </a:r>
            <a:r>
              <a:rPr lang="en-US" sz="3200" dirty="0"/>
              <a:t>which endows animals, ideas, or inanimate objects with </a:t>
            </a:r>
            <a:r>
              <a:rPr lang="en-US" sz="3200" dirty="0">
                <a:solidFill>
                  <a:srgbClr val="FF0000"/>
                </a:solidFill>
              </a:rPr>
              <a:t>human traits or abilities. </a:t>
            </a:r>
          </a:p>
          <a:p>
            <a:r>
              <a:rPr lang="en-US" sz="3200" b="1" dirty="0"/>
              <a:t>Repetition</a:t>
            </a:r>
            <a:r>
              <a:rPr lang="en-US" sz="3200" dirty="0"/>
              <a:t>: The </a:t>
            </a:r>
            <a:r>
              <a:rPr lang="en-US" sz="3200" dirty="0">
                <a:solidFill>
                  <a:srgbClr val="FF0000"/>
                </a:solidFill>
              </a:rPr>
              <a:t>repeating</a:t>
            </a:r>
            <a:r>
              <a:rPr lang="en-US" sz="3200" dirty="0"/>
              <a:t> of words, phrases, or lines. </a:t>
            </a:r>
          </a:p>
          <a:p>
            <a:r>
              <a:rPr lang="en-US" sz="3200" b="1" dirty="0"/>
              <a:t>Simile</a:t>
            </a:r>
            <a:r>
              <a:rPr lang="en-US" sz="3200" dirty="0"/>
              <a:t>: A </a:t>
            </a:r>
            <a:r>
              <a:rPr lang="en-US" sz="3200" dirty="0">
                <a:solidFill>
                  <a:srgbClr val="FF0000"/>
                </a:solidFill>
              </a:rPr>
              <a:t>comparison</a:t>
            </a:r>
            <a:r>
              <a:rPr lang="en-US" sz="3200" dirty="0"/>
              <a:t> between two objects using a specific word or comparison such as </a:t>
            </a:r>
            <a:r>
              <a:rPr lang="en-US" sz="3200" dirty="0">
                <a:solidFill>
                  <a:srgbClr val="FF0000"/>
                </a:solidFill>
              </a:rPr>
              <a:t>“like,” “as,” or “than.” </a:t>
            </a:r>
          </a:p>
          <a:p>
            <a:r>
              <a:rPr lang="en-US" sz="3200" b="1" dirty="0"/>
              <a:t>Rhyme</a:t>
            </a:r>
            <a:r>
              <a:rPr lang="en-US" sz="3200" dirty="0"/>
              <a:t>: The similarity of </a:t>
            </a:r>
            <a:r>
              <a:rPr lang="en-US" sz="3200" dirty="0">
                <a:solidFill>
                  <a:srgbClr val="FF0000"/>
                </a:solidFill>
              </a:rPr>
              <a:t>ending sounds </a:t>
            </a:r>
            <a:r>
              <a:rPr lang="en-US" sz="3200" dirty="0"/>
              <a:t>existing between two words.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478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What is Poetry?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33" y="1735138"/>
            <a:ext cx="8331093" cy="4056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are some types of poetry that you know?</a:t>
            </a:r>
          </a:p>
          <a:p>
            <a:r>
              <a:rPr lang="en-US" sz="3200" dirty="0" smtClean="0"/>
              <a:t>What is the rhythm and rhyme in those poems? </a:t>
            </a:r>
          </a:p>
          <a:p>
            <a:r>
              <a:rPr lang="en-US" sz="3200" dirty="0" smtClean="0"/>
              <a:t>How does poetry make you feel?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040620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y do we read and write poetry- (Dead Poets Society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173" y="0"/>
            <a:ext cx="7570882" cy="60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4862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Poems</a:t>
            </a:r>
            <a:endParaRPr lang="en-US" dirty="0"/>
          </a:p>
        </p:txBody>
      </p:sp>
      <p:pic>
        <p:nvPicPr>
          <p:cNvPr id="6" name="Content Placeholder 5" descr="flower concrete.png                                            000A468DMacintosh HD                   C4E6A250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647" y="1371600"/>
            <a:ext cx="4315078" cy="4709339"/>
          </a:xfr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69653" y="62484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The Flower</a:t>
            </a:r>
            <a:endParaRPr lang="en-US" sz="2400" dirty="0"/>
          </a:p>
        </p:txBody>
      </p:sp>
      <p:pic>
        <p:nvPicPr>
          <p:cNvPr id="8" name="Picture 6" descr="&#10;Picture 1.png                                                  000A468DMacintosh HD                   C4E6A25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82" y="1956712"/>
            <a:ext cx="3521435" cy="26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67400" y="1433492"/>
            <a:ext cx="1676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The Ball</a:t>
            </a:r>
            <a:endParaRPr lang="en-US" sz="2800" dirty="0"/>
          </a:p>
        </p:txBody>
      </p:sp>
      <p:pic>
        <p:nvPicPr>
          <p:cNvPr id="10" name="Picture 7" descr="&#10;Picture 2.png                                                  000A468DMacintosh HD                   C4E6A250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876799"/>
            <a:ext cx="3530715" cy="11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943600" y="6080939"/>
            <a:ext cx="228441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The Snake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377282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Words About Your Subject </a:t>
            </a:r>
            <a:endParaRPr lang="en-US" dirty="0"/>
          </a:p>
        </p:txBody>
      </p:sp>
      <p:pic>
        <p:nvPicPr>
          <p:cNvPr id="4" name="Picture 6" descr="FallTree.jpg                                                   000A468DMacintosh HD                   C4E6A250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981200"/>
            <a:ext cx="2743200" cy="4114800"/>
          </a:xfr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smtClean="0"/>
              <a:t>orange           red</a:t>
            </a:r>
          </a:p>
          <a:p>
            <a:pPr>
              <a:buFontTx/>
              <a:buNone/>
            </a:pPr>
            <a:r>
              <a:rPr lang="en-US" sz="2800" smtClean="0"/>
              <a:t>tall           yellow</a:t>
            </a:r>
          </a:p>
          <a:p>
            <a:pPr>
              <a:buFontTx/>
              <a:buNone/>
            </a:pPr>
            <a:r>
              <a:rPr lang="en-US" sz="2800" smtClean="0"/>
              <a:t>thin            falling</a:t>
            </a:r>
          </a:p>
          <a:p>
            <a:pPr>
              <a:buFontTx/>
              <a:buNone/>
            </a:pPr>
            <a:r>
              <a:rPr lang="en-US" sz="2800" smtClean="0"/>
              <a:t>thick          losing</a:t>
            </a:r>
          </a:p>
          <a:p>
            <a:pPr>
              <a:buFontTx/>
              <a:buNone/>
            </a:pPr>
            <a:r>
              <a:rPr lang="en-US" sz="2800" smtClean="0"/>
              <a:t>blanket      shades</a:t>
            </a:r>
          </a:p>
          <a:p>
            <a:pPr>
              <a:buFontTx/>
              <a:buNone/>
            </a:pPr>
            <a:r>
              <a:rPr lang="en-US" sz="2800" smtClean="0"/>
              <a:t>brown       swaying</a:t>
            </a:r>
          </a:p>
          <a:p>
            <a:pPr>
              <a:buFontTx/>
              <a:buNone/>
            </a:pPr>
            <a:r>
              <a:rPr lang="en-US" sz="2800" smtClean="0"/>
              <a:t>resting          fall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359084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Circling Your Word Choices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9996" y="1724982"/>
            <a:ext cx="7754704" cy="46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600" dirty="0"/>
              <a:t>orange          		 red</a:t>
            </a:r>
          </a:p>
          <a:p>
            <a:pPr eaLnBrk="1" hangingPunct="1">
              <a:spcBef>
                <a:spcPct val="20000"/>
              </a:spcBef>
            </a:pPr>
            <a:r>
              <a:rPr lang="en-US" sz="3600" dirty="0"/>
              <a:t>    tall           				yellow</a:t>
            </a:r>
          </a:p>
          <a:p>
            <a:pPr eaLnBrk="1" hangingPunct="1">
              <a:spcBef>
                <a:spcPct val="20000"/>
              </a:spcBef>
            </a:pPr>
            <a:r>
              <a:rPr lang="en-US" sz="3600" dirty="0"/>
              <a:t>thin            			falling</a:t>
            </a:r>
          </a:p>
          <a:p>
            <a:pPr eaLnBrk="1" hangingPunct="1">
              <a:spcBef>
                <a:spcPct val="20000"/>
              </a:spcBef>
            </a:pPr>
            <a:r>
              <a:rPr lang="en-US" sz="3600" dirty="0"/>
              <a:t>     thick          				losing</a:t>
            </a:r>
          </a:p>
          <a:p>
            <a:pPr eaLnBrk="1" hangingPunct="1">
              <a:spcBef>
                <a:spcPct val="20000"/>
              </a:spcBef>
            </a:pPr>
            <a:r>
              <a:rPr lang="en-US" sz="3600" dirty="0"/>
              <a:t>     blanket     			 shades</a:t>
            </a:r>
          </a:p>
          <a:p>
            <a:pPr eaLnBrk="1" hangingPunct="1">
              <a:spcBef>
                <a:spcPct val="20000"/>
              </a:spcBef>
            </a:pPr>
            <a:r>
              <a:rPr lang="en-US" sz="3600" dirty="0"/>
              <a:t>brown      			 swaying</a:t>
            </a:r>
          </a:p>
          <a:p>
            <a:pPr eaLnBrk="1" hangingPunct="1">
              <a:spcBef>
                <a:spcPct val="20000"/>
              </a:spcBef>
            </a:pPr>
            <a:r>
              <a:rPr lang="en-US" sz="3600" dirty="0"/>
              <a:t>	resting         					fall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51096" y="1905000"/>
            <a:ext cx="1600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914400" y="4579320"/>
            <a:ext cx="1600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414948" y="1811165"/>
            <a:ext cx="1600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798319" y="2533234"/>
            <a:ext cx="1600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455669" y="5340940"/>
            <a:ext cx="1600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598419" y="5902898"/>
            <a:ext cx="1600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853603" y="4579320"/>
            <a:ext cx="1600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3416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FORM of your poem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14400" y="2021796"/>
            <a:ext cx="7313613" cy="411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Use your descriptive words to create your shape poem.</a:t>
            </a:r>
          </a:p>
          <a:p>
            <a:r>
              <a:rPr lang="en-US" sz="4000" dirty="0" smtClean="0"/>
              <a:t>Examples to follow…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71431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“Leaf” </a:t>
            </a:r>
            <a:br>
              <a:rPr lang="en-US" dirty="0" smtClean="0"/>
            </a:br>
            <a:r>
              <a:rPr lang="en-US" dirty="0" smtClean="0"/>
              <a:t>Concrete Poem: </a:t>
            </a:r>
            <a:endParaRPr lang="en-US" dirty="0"/>
          </a:p>
        </p:txBody>
      </p:sp>
      <p:pic>
        <p:nvPicPr>
          <p:cNvPr id="4" name="Picture 4" descr="10.JPG                                                         00002A59Cluster Groups                 C2FF0033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042032">
            <a:off x="2361817" y="1404222"/>
            <a:ext cx="4275550" cy="5599911"/>
          </a:xfrm>
        </p:spPr>
      </p:pic>
    </p:spTree>
    <p:extLst>
      <p:ext uri="{BB962C8B-B14F-4D97-AF65-F5344CB8AC3E}">
        <p14:creationId xmlns:p14="http://schemas.microsoft.com/office/powerpoint/2010/main" val="35532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 example of concrete poetry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34" y="423363"/>
            <a:ext cx="5669739" cy="62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612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6351</TotalTime>
  <Words>385</Words>
  <Application>Microsoft Macintosh PowerPoint</Application>
  <PresentationFormat>On-screen Show (4:3)</PresentationFormat>
  <Paragraphs>50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 </vt:lpstr>
      <vt:lpstr>Just What is Poetry?</vt:lpstr>
      <vt:lpstr>PowerPoint Presentation</vt:lpstr>
      <vt:lpstr>Concrete Poems</vt:lpstr>
      <vt:lpstr>Brainstorm Words About Your Subject </vt:lpstr>
      <vt:lpstr>Circling Your Word Choices</vt:lpstr>
      <vt:lpstr>This is the FORM of your poem</vt:lpstr>
      <vt:lpstr>Example of a “Leaf”  Concrete Poem: </vt:lpstr>
      <vt:lpstr>PowerPoint Presentation</vt:lpstr>
      <vt:lpstr>PowerPoint Presentation</vt:lpstr>
      <vt:lpstr>PowerPoint Presentation</vt:lpstr>
      <vt:lpstr>But what is the structure of concrete poetry? </vt:lpstr>
      <vt:lpstr>PowerPoint Presentation</vt:lpstr>
      <vt:lpstr>PowerPoint Presentation</vt:lpstr>
      <vt:lpstr>Some Poetic Devices…</vt:lpstr>
      <vt:lpstr>PowerPoint Presentation</vt:lpstr>
    </vt:vector>
  </TitlesOfParts>
  <Company>McGill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Galluccio</dc:creator>
  <cp:lastModifiedBy>Tania Galluccio</cp:lastModifiedBy>
  <cp:revision>36</cp:revision>
  <dcterms:created xsi:type="dcterms:W3CDTF">2015-02-10T23:16:38Z</dcterms:created>
  <dcterms:modified xsi:type="dcterms:W3CDTF">2015-02-19T14:33:26Z</dcterms:modified>
</cp:coreProperties>
</file>